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" name="Shape 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  <a:lvl2pPr>
              <a:defRPr sz="3600">
                <a:solidFill>
                  <a:srgbClr val="000000"/>
                </a:solidFill>
              </a:defRPr>
            </a:lvl2pPr>
            <a:lvl3pPr>
              <a:defRPr sz="36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3.jpeg"/><Relationship Id="rId4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creen Shot 2014-09-11 at 13.49.5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81951" y="-1836190"/>
            <a:ext cx="18574109" cy="12265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TechRiceWebLogoBi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497" y="666957"/>
            <a:ext cx="13004801" cy="78009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65100" dist="177327" dir="18900000">
              <a:srgbClr val="000000">
                <a:alpha val="85128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7488683" y="647700"/>
            <a:ext cx="5262117" cy="8026400"/>
          </a:xfrm>
          <a:prstGeom prst="rect">
            <a:avLst/>
          </a:prstGeom>
        </p:spPr>
        <p:txBody>
          <a:bodyPr/>
          <a:lstStyle/>
          <a:p>
            <a:pPr lvl="0" defTabSz="420624">
              <a:defRPr sz="1800"/>
            </a:pPr>
            <a:endParaRPr sz="5760"/>
          </a:p>
          <a:p>
            <a:pPr lvl="0" defTabSz="420624">
              <a:defRPr sz="1800"/>
            </a:pPr>
            <a:endParaRPr sz="5760"/>
          </a:p>
          <a:p>
            <a:pPr lvl="0" defTabSz="420624">
              <a:defRPr sz="1800"/>
            </a:pPr>
            <a:r>
              <a:rPr sz="5760"/>
              <a:t>Tanaka-san </a:t>
            </a:r>
            <a:r>
              <a:rPr b="1" sz="5760">
                <a:solidFill>
                  <a:srgbClr val="D98F29"/>
                </a:solidFill>
                <a:latin typeface="Helvetica"/>
                <a:ea typeface="Helvetica"/>
                <a:cs typeface="Helvetica"/>
                <a:sym typeface="Helvetica"/>
              </a:rPr>
              <a:t>doesn't have to go to the rice field</a:t>
            </a:r>
            <a:r>
              <a:rPr sz="5760"/>
              <a:t> to check the water level everyday</a:t>
            </a:r>
          </a:p>
        </p:txBody>
      </p:sp>
      <p:pic>
        <p:nvPicPr>
          <p:cNvPr id="70" name="iphon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241" y="4044831"/>
            <a:ext cx="2109537" cy="413713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2286000" y="1571634"/>
            <a:ext cx="5025966" cy="2055172"/>
          </a:xfrm>
          <a:prstGeom prst="wedgeEllipseCallout">
            <a:avLst>
              <a:gd name="adj1" fmla="val -49495"/>
              <a:gd name="adj2" fmla="val 69771"/>
            </a:avLst>
          </a:prstGeom>
          <a:gradFill>
            <a:gsLst>
              <a:gs pos="0">
                <a:srgbClr val="0066C1"/>
              </a:gs>
              <a:gs pos="100000">
                <a:srgbClr val="09459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A畑の水面の高さが低すぎます！</a:t>
            </a:r>
            <a:endParaRPr sz="3800">
              <a:solidFill>
                <a:srgbClr val="FFFFFF"/>
              </a:solidFill>
            </a:endParaRPr>
          </a:p>
        </p:txBody>
      </p:sp>
      <p:pic>
        <p:nvPicPr>
          <p:cNvPr id="72" name="Screen Shot 2014-09-08 at 11.40.0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3025" y="5212766"/>
            <a:ext cx="1741969" cy="228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Screen Shot 2014-09-08 at 11.32.27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02940" y="732829"/>
            <a:ext cx="3158748" cy="1582418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7552658" y="1142999"/>
            <a:ext cx="193808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55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5500"/>
              <a:t>Using</a:t>
            </a:r>
          </a:p>
        </p:txBody>
      </p:sp>
      <p:sp>
        <p:nvSpPr>
          <p:cNvPr id="75" name="Shape 75"/>
          <p:cNvSpPr/>
          <p:nvPr/>
        </p:nvSpPr>
        <p:spPr>
          <a:xfrm>
            <a:off x="4153580" y="5676900"/>
            <a:ext cx="2400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600"/>
              <a:t>らくちん！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226813" y="3575427"/>
            <a:ext cx="12551173" cy="2368173"/>
          </a:xfrm>
          <a:prstGeom prst="rect">
            <a:avLst/>
          </a:prstGeom>
        </p:spPr>
        <p:txBody>
          <a:bodyPr/>
          <a:lstStyle/>
          <a:p>
            <a:pPr lvl="0" defTabSz="554990">
              <a:defRPr sz="1800"/>
            </a:pPr>
            <a:r>
              <a:rPr b="1" sz="7600">
                <a:solidFill>
                  <a:srgbClr val="CB8A4F"/>
                </a:solidFill>
                <a:latin typeface="Helvetica"/>
                <a:ea typeface="Helvetica"/>
                <a:cs typeface="Helvetica"/>
                <a:sym typeface="Helvetica"/>
              </a:rPr>
              <a:t>How</a:t>
            </a:r>
            <a:r>
              <a:rPr b="1" sz="7600">
                <a:latin typeface="Helvetica"/>
                <a:ea typeface="Helvetica"/>
                <a:cs typeface="Helvetica"/>
                <a:sym typeface="Helvetica"/>
              </a:rPr>
              <a:t> does     techric  work?</a:t>
            </a:r>
          </a:p>
        </p:txBody>
      </p:sp>
      <p:pic>
        <p:nvPicPr>
          <p:cNvPr id="78" name="Screen Shot 2014-09-08 at 11.32.2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1021" y="3473043"/>
            <a:ext cx="4780786" cy="2394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5958077" y="2387592"/>
            <a:ext cx="6827954" cy="4978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/>
              <a:t>Building a low cost, low power </a:t>
            </a:r>
            <a:r>
              <a:rPr b="1" sz="8000">
                <a:solidFill>
                  <a:srgbClr val="C68648"/>
                </a:solidFill>
                <a:latin typeface="Helvetica"/>
                <a:ea typeface="Helvetica"/>
                <a:cs typeface="Helvetica"/>
                <a:sym typeface="Helvetica"/>
              </a:rPr>
              <a:t>sensor network</a:t>
            </a:r>
          </a:p>
        </p:txBody>
      </p:sp>
      <p:pic>
        <p:nvPicPr>
          <p:cNvPr id="81" name="Screen Shot 2014-09-08 at 13.18.4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2428" y="689881"/>
            <a:ext cx="6197616" cy="38059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82" name="Screen Shot 2014-09-08 at 13.21.59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0987" y="4649735"/>
            <a:ext cx="6084622" cy="46544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creen Shot 2014-08-04 at 17.36.4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436" y="2363176"/>
            <a:ext cx="5496200" cy="3636752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167030" y="1231899"/>
            <a:ext cx="2861230" cy="838201"/>
          </a:xfrm>
          <a:prstGeom prst="rect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900Mhz</a:t>
            </a:r>
            <a:b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</a:b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802.15.4</a:t>
            </a:r>
          </a:p>
        </p:txBody>
      </p:sp>
      <p:sp>
        <p:nvSpPr>
          <p:cNvPr id="86" name="Shape 86"/>
          <p:cNvSpPr/>
          <p:nvPr/>
        </p:nvSpPr>
        <p:spPr>
          <a:xfrm rot="3714479">
            <a:off x="15410" y="2494838"/>
            <a:ext cx="1699054" cy="704954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971817"/>
              </a:gs>
              <a:gs pos="100000">
                <a:srgbClr val="720C04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87" name="Shape 87"/>
          <p:cNvSpPr/>
          <p:nvPr/>
        </p:nvSpPr>
        <p:spPr>
          <a:xfrm>
            <a:off x="1963464" y="6077241"/>
            <a:ext cx="2861230" cy="838201"/>
          </a:xfrm>
          <a:prstGeom prst="rect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ATMega 328 processor, 8Mhz</a:t>
            </a:r>
          </a:p>
        </p:txBody>
      </p:sp>
      <p:sp>
        <p:nvSpPr>
          <p:cNvPr id="88" name="Shape 88"/>
          <p:cNvSpPr/>
          <p:nvPr/>
        </p:nvSpPr>
        <p:spPr>
          <a:xfrm rot="14041558">
            <a:off x="2079457" y="5260538"/>
            <a:ext cx="1362799" cy="554694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971817"/>
              </a:gs>
              <a:gs pos="100000">
                <a:srgbClr val="720C04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5958077" y="1168384"/>
            <a:ext cx="6827954" cy="7416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/>
              <a:t>Using </a:t>
            </a:r>
            <a:r>
              <a:rPr b="1" sz="8000">
                <a:solidFill>
                  <a:srgbClr val="E4935B"/>
                </a:solidFill>
                <a:latin typeface="Helvetica"/>
                <a:ea typeface="Helvetica"/>
                <a:cs typeface="Helvetica"/>
                <a:sym typeface="Helvetica"/>
              </a:rPr>
              <a:t>Freaklabs</a:t>
            </a:r>
            <a:r>
              <a:rPr sz="8000"/>
              <a:t> </a:t>
            </a:r>
            <a:r>
              <a:rPr b="1" sz="8000">
                <a:solidFill>
                  <a:srgbClr val="C68648"/>
                </a:solidFill>
                <a:latin typeface="Helvetica"/>
                <a:ea typeface="Helvetica"/>
                <a:cs typeface="Helvetica"/>
                <a:sym typeface="Helvetica"/>
              </a:rPr>
              <a:t>802.15.4 </a:t>
            </a:r>
            <a:r>
              <a:rPr sz="8000"/>
              <a:t>open hardware. Long range &amp;</a:t>
            </a:r>
            <a:endParaRPr sz="800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/>
              <a:t>low power</a:t>
            </a:r>
          </a:p>
        </p:txBody>
      </p:sp>
      <p:pic>
        <p:nvPicPr>
          <p:cNvPr id="90" name="hc-sr04-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29" y="7657467"/>
            <a:ext cx="2724632" cy="1703527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/>
        </p:nvSpPr>
        <p:spPr>
          <a:xfrm>
            <a:off x="3560485" y="8014014"/>
            <a:ext cx="2861230" cy="1206501"/>
          </a:xfrm>
          <a:prstGeom prst="rect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Sonar to 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measure 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water level</a:t>
            </a:r>
          </a:p>
        </p:txBody>
      </p:sp>
      <p:sp>
        <p:nvSpPr>
          <p:cNvPr id="92" name="Shape 92"/>
          <p:cNvSpPr/>
          <p:nvPr/>
        </p:nvSpPr>
        <p:spPr>
          <a:xfrm rot="11200811">
            <a:off x="2691637" y="8271699"/>
            <a:ext cx="1394559" cy="554694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971817"/>
              </a:gs>
              <a:gs pos="100000">
                <a:srgbClr val="720C04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6" name="Screen Shot 2014-09-24 at 15.53.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902" y="-37553"/>
            <a:ext cx="14154537" cy="10895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647923" y="-419100"/>
            <a:ext cx="11708954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500"/>
              <a:t>Building our first prototype at </a:t>
            </a:r>
            <a:r>
              <a:rPr b="1" sz="4500">
                <a:solidFill>
                  <a:srgbClr val="D47504"/>
                </a:solidFill>
                <a:latin typeface="Helvetica"/>
                <a:ea typeface="Helvetica"/>
                <a:cs typeface="Helvetica"/>
                <a:sym typeface="Helvetica"/>
              </a:rPr>
              <a:t>Hacker Farm</a:t>
            </a:r>
            <a:r>
              <a:rPr sz="4500">
                <a:solidFill>
                  <a:srgbClr val="D47504"/>
                </a:solidFill>
              </a:rPr>
              <a:t> </a:t>
            </a:r>
          </a:p>
        </p:txBody>
      </p:sp>
      <p:pic>
        <p:nvPicPr>
          <p:cNvPr id="99" name="Screen Shot 2014-09-24 at 15.05.3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095" y="1240236"/>
            <a:ext cx="5312953" cy="35456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60294" dir="1008288">
              <a:srgbClr val="000000">
                <a:alpha val="18498"/>
              </a:srgbClr>
            </a:outerShdw>
          </a:effectLst>
        </p:spPr>
      </p:pic>
      <p:pic>
        <p:nvPicPr>
          <p:cNvPr id="100" name="Screen Shot 2014-09-24 at 15.06.07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5136" y="5875970"/>
            <a:ext cx="5644308" cy="37608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60294" dir="1008288">
              <a:srgbClr val="000000">
                <a:alpha val="18498"/>
              </a:srgbClr>
            </a:outerShdw>
          </a:effectLst>
        </p:spPr>
      </p:pic>
      <p:pic>
        <p:nvPicPr>
          <p:cNvPr id="101" name="Screen Shot 2014-09-24 at 15.06.29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65136" y="1276143"/>
            <a:ext cx="5644308" cy="37329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60294" dir="1008288">
              <a:srgbClr val="000000">
                <a:alpha val="18498"/>
              </a:srgbClr>
            </a:outerShdw>
          </a:effectLst>
        </p:spPr>
      </p:pic>
      <p:pic>
        <p:nvPicPr>
          <p:cNvPr id="102" name="Screen Shot 2014-09-24 at 15.07.41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637" y="5796348"/>
            <a:ext cx="5229869" cy="37329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60294" dir="1008288">
              <a:srgbClr val="000000">
                <a:alpha val="18498"/>
              </a:srgbClr>
            </a:outerShdw>
          </a:effectLst>
        </p:spPr>
      </p:pic>
      <p:pic>
        <p:nvPicPr>
          <p:cNvPr id="103" name="Screen Shot 2014-09-24 at 15.08.12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74601" y="3917754"/>
            <a:ext cx="3465483" cy="31562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60294" dir="1008288">
              <a:srgbClr val="000000">
                <a:alpha val="18498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xfrm>
            <a:off x="226813" y="3575427"/>
            <a:ext cx="12551173" cy="236817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B8A4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CB8A4F"/>
                </a:solidFill>
              </a:rPr>
              <a:t>Demo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techrice_demo_video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3305771" y="-308968"/>
            <a:ext cx="18021132" cy="10136887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creen Shot 2014-09-19 at 14.12.5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2172" y="5188973"/>
            <a:ext cx="2501056" cy="4415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Screen Shot 2014-09-19 at 14.12.5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0284" y="2737961"/>
            <a:ext cx="2395900" cy="427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Screen Shot 2014-09-19 at 14.11.50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538" y="3024805"/>
            <a:ext cx="2161750" cy="3793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Screen Shot 2014-09-19 at 14.12.35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39285" y="2970590"/>
            <a:ext cx="2212532" cy="390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G_2084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82172" y="246508"/>
            <a:ext cx="2473062" cy="438968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8866738" y="6538316"/>
            <a:ext cx="1402042" cy="1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000000"/>
                </a:solidFill>
              </a:defRPr>
            </a:pPr>
          </a:p>
        </p:txBody>
      </p:sp>
      <p:sp>
        <p:nvSpPr>
          <p:cNvPr id="115" name="Shape 115"/>
          <p:cNvSpPr/>
          <p:nvPr/>
        </p:nvSpPr>
        <p:spPr>
          <a:xfrm flipV="1">
            <a:off x="8866738" y="3477616"/>
            <a:ext cx="1402042" cy="1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000000"/>
                </a:solidFill>
              </a:defRPr>
            </a:pPr>
          </a:p>
        </p:txBody>
      </p:sp>
      <p:sp>
        <p:nvSpPr>
          <p:cNvPr id="116" name="Shape 116"/>
          <p:cNvSpPr/>
          <p:nvPr/>
        </p:nvSpPr>
        <p:spPr>
          <a:xfrm flipV="1">
            <a:off x="5203365" y="3216622"/>
            <a:ext cx="1199840" cy="1660178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000000"/>
                </a:solidFill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5209452" y="4823785"/>
            <a:ext cx="1190463" cy="2249946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8000">
                <a:solidFill>
                  <a:srgbClr val="CB8A4F"/>
                </a:solidFill>
                <a:latin typeface="Helvetica"/>
                <a:ea typeface="Helvetica"/>
                <a:cs typeface="Helvetica"/>
                <a:sym typeface="Helvetica"/>
              </a:rPr>
              <a:t>What</a:t>
            </a:r>
            <a:r>
              <a:rPr b="1" sz="8000">
                <a:latin typeface="Helvetica"/>
                <a:ea typeface="Helvetica"/>
                <a:cs typeface="Helvetica"/>
                <a:sym typeface="Helvetica"/>
              </a:rPr>
              <a:t> is   techric  ?</a:t>
            </a:r>
          </a:p>
        </p:txBody>
      </p:sp>
      <p:pic>
        <p:nvPicPr>
          <p:cNvPr id="42" name="Screen Shot 2014-09-08 at 11.32.2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5625" y="3574714"/>
            <a:ext cx="4780785" cy="2394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5003800" y="2675309"/>
            <a:ext cx="6964859" cy="4402982"/>
          </a:xfrm>
          <a:prstGeom prst="rect">
            <a:avLst/>
          </a:prstGeom>
        </p:spPr>
        <p:txBody>
          <a:bodyPr/>
          <a:lstStyle/>
          <a:p>
            <a:pPr lvl="0" defTabSz="514095">
              <a:defRPr sz="1800"/>
            </a:pPr>
            <a:r>
              <a:rPr sz="7040"/>
              <a:t>Is a system to remotely monitor </a:t>
            </a:r>
            <a:r>
              <a:rPr b="1" sz="7040">
                <a:solidFill>
                  <a:srgbClr val="E48D00"/>
                </a:solidFill>
                <a:latin typeface="Helvetica"/>
                <a:ea typeface="Helvetica"/>
                <a:cs typeface="Helvetica"/>
                <a:sym typeface="Helvetica"/>
              </a:rPr>
              <a:t>rice fields water level</a:t>
            </a:r>
          </a:p>
        </p:txBody>
      </p:sp>
      <p:pic>
        <p:nvPicPr>
          <p:cNvPr id="45" name="iphone_black_portra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03922" y="177800"/>
            <a:ext cx="9398001" cy="939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Screen Shot 2014-09-08 at 11.40.0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062" y="3658701"/>
            <a:ext cx="2984034" cy="3907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-542777" y="3131135"/>
            <a:ext cx="14090354" cy="3110746"/>
          </a:xfrm>
          <a:prstGeom prst="rect">
            <a:avLst/>
          </a:prstGeom>
        </p:spPr>
        <p:txBody>
          <a:bodyPr/>
          <a:lstStyle/>
          <a:p>
            <a:pPr lvl="0" defTabSz="484886">
              <a:lnSpc>
                <a:spcPct val="200000"/>
              </a:lnSpc>
              <a:defRPr sz="1800"/>
            </a:pPr>
            <a:r>
              <a:rPr b="1" sz="6640">
                <a:solidFill>
                  <a:srgbClr val="CB8A4F"/>
                </a:solidFill>
                <a:latin typeface="Helvetica"/>
                <a:ea typeface="Helvetica"/>
                <a:cs typeface="Helvetica"/>
                <a:sym typeface="Helvetica"/>
              </a:rPr>
              <a:t>Why</a:t>
            </a:r>
            <a:r>
              <a:rPr b="1" sz="6640">
                <a:latin typeface="Helvetica"/>
                <a:ea typeface="Helvetica"/>
                <a:cs typeface="Helvetica"/>
                <a:sym typeface="Helvetica"/>
              </a:rPr>
              <a:t> do we</a:t>
            </a:r>
            <a:endParaRPr b="1" sz="6640">
              <a:latin typeface="Helvetica"/>
              <a:ea typeface="Helvetica"/>
              <a:cs typeface="Helvetica"/>
              <a:sym typeface="Helvetica"/>
            </a:endParaRPr>
          </a:p>
          <a:p>
            <a:pPr lvl="0" defTabSz="484886">
              <a:lnSpc>
                <a:spcPct val="200000"/>
              </a:lnSpc>
              <a:defRPr sz="1800"/>
            </a:pPr>
            <a:r>
              <a:rPr b="1" sz="6640">
                <a:latin typeface="Helvetica"/>
                <a:ea typeface="Helvetica"/>
                <a:cs typeface="Helvetica"/>
                <a:sym typeface="Helvetica"/>
              </a:rPr>
              <a:t> need                   ?</a:t>
            </a:r>
          </a:p>
        </p:txBody>
      </p:sp>
      <p:pic>
        <p:nvPicPr>
          <p:cNvPr id="49" name="Screen Shot 2014-09-08 at 11.32.2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1337" y="4503151"/>
            <a:ext cx="4230451" cy="2119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1308100" y="381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Tanaka-san, 74歳</a:t>
            </a:r>
          </a:p>
        </p:txBody>
      </p:sp>
      <p:sp>
        <p:nvSpPr>
          <p:cNvPr id="52" name="Shape 52"/>
          <p:cNvSpPr/>
          <p:nvPr/>
        </p:nvSpPr>
        <p:spPr>
          <a:xfrm>
            <a:off x="5638750" y="-584200"/>
            <a:ext cx="5842050" cy="802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65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6500"/>
              <a:t>He loves growing rice</a:t>
            </a:r>
          </a:p>
        </p:txBody>
      </p:sp>
      <p:pic>
        <p:nvPicPr>
          <p:cNvPr id="53" name="Screen Shot 2014-09-18 at 17.42.3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4433" y="5104909"/>
            <a:ext cx="7469666" cy="4470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tamura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266" y="1945703"/>
            <a:ext cx="4590128" cy="6120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creen Shot 2014-09-11 at 10.52.5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26" y="2990696"/>
            <a:ext cx="7731046" cy="37722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57" name="Shape 57"/>
          <p:cNvSpPr/>
          <p:nvPr/>
        </p:nvSpPr>
        <p:spPr>
          <a:xfrm>
            <a:off x="7755383" y="863600"/>
            <a:ext cx="5262117" cy="802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/>
              <a:t>Going by car to check the </a:t>
            </a:r>
            <a:r>
              <a:rPr sz="7100">
                <a:solidFill>
                  <a:srgbClr val="D47309"/>
                </a:solidFill>
              </a:rPr>
              <a:t>water level</a:t>
            </a:r>
            <a:r>
              <a:rPr sz="7100"/>
              <a:t> takes 10 minutes every day</a:t>
            </a:r>
          </a:p>
        </p:txBody>
      </p:sp>
      <p:sp>
        <p:nvSpPr>
          <p:cNvPr id="58" name="Shape 58"/>
          <p:cNvSpPr/>
          <p:nvPr/>
        </p:nvSpPr>
        <p:spPr>
          <a:xfrm>
            <a:off x="2325528" y="7467599"/>
            <a:ext cx="451834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500">
                <a:solidFill>
                  <a:srgbClr val="E885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500">
                <a:solidFill>
                  <a:srgbClr val="E88500"/>
                </a:solidFill>
              </a:rPr>
              <a:t>3,2km away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100023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5400" y="4487296"/>
            <a:ext cx="6124544" cy="45934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61" name="takasawairi130616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427" y="3770822"/>
            <a:ext cx="5759214" cy="43223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62" name="Shape 62"/>
          <p:cNvSpPr/>
          <p:nvPr/>
        </p:nvSpPr>
        <p:spPr>
          <a:xfrm>
            <a:off x="419100" y="739775"/>
            <a:ext cx="12166601" cy="243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3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300"/>
              <a:t>田んぼのメンテをちゃんとやらないと生産性が下がります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205333" y="825500"/>
            <a:ext cx="12164467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6240"/>
              <a:t>Tanaka-sanの田んぼ一年間の生産</a:t>
            </a:r>
          </a:p>
        </p:txBody>
      </p:sp>
      <p:graphicFrame>
        <p:nvGraphicFramePr>
          <p:cNvPr id="65" name="Table 65"/>
          <p:cNvGraphicFramePr/>
          <p:nvPr/>
        </p:nvGraphicFramePr>
        <p:xfrm>
          <a:off x="2616200" y="3263900"/>
          <a:ext cx="8670281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3784340"/>
                <a:gridCol w="4885939"/>
              </a:tblGrid>
              <a:tr h="28575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ちゃんとに運用する場合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適当に運用する場合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28575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/>
                        <a:t>コシヒカリ１００Kg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/>
                        <a:t>コシヒカリ60Kg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1778694" y="1406500"/>
            <a:ext cx="9676012" cy="694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defTabSz="514095">
              <a:defRPr sz="1800">
                <a:solidFill>
                  <a:srgbClr val="000000"/>
                </a:solidFill>
              </a:defRPr>
            </a:pPr>
            <a:r>
              <a:rPr sz="6248"/>
              <a:t>Tanaka-san is getting old and sometimes he doesn’t go to check the rice field for days</a:t>
            </a:r>
            <a:endParaRPr sz="6248"/>
          </a:p>
          <a:p>
            <a:pPr lvl="0" defTabSz="514095">
              <a:defRPr sz="1800">
                <a:solidFill>
                  <a:srgbClr val="000000"/>
                </a:solidFill>
              </a:defRPr>
            </a:pPr>
            <a:endParaRPr sz="6248"/>
          </a:p>
          <a:p>
            <a:pPr lvl="0" defTabSz="514095">
              <a:defRPr sz="1800">
                <a:solidFill>
                  <a:srgbClr val="000000"/>
                </a:solidFill>
              </a:defRPr>
            </a:pPr>
            <a:r>
              <a:rPr sz="6248"/>
              <a:t>水面のレベルを確認するのは「面倒くさい！」 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